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90" r:id="rId1"/>
  </p:sldMasterIdLst>
  <p:sldIdLst>
    <p:sldId id="256" r:id="rId2"/>
    <p:sldId id="257" r:id="rId3"/>
    <p:sldId id="258" r:id="rId4"/>
    <p:sldId id="259" r:id="rId5"/>
    <p:sldId id="261" r:id="rId6"/>
    <p:sldId id="260" r:id="rId7"/>
    <p:sldId id="263" r:id="rId8"/>
    <p:sldId id="262"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7" d="100"/>
          <a:sy n="77" d="100"/>
        </p:scale>
        <p:origin x="-124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Cover-TextureForeGroun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371600" y="1796303"/>
            <a:ext cx="7086600" cy="1847850"/>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988423" y="6221506"/>
            <a:ext cx="2743200" cy="365125"/>
          </a:xfrm>
        </p:spPr>
        <p:txBody>
          <a:bodyPr/>
          <a:lstStyle/>
          <a:p>
            <a:fld id="{7052C05C-D3F4-BB4E-B50B-69F1C7C9868F}" type="datetimeFigureOut">
              <a:rPr lang="en-US" smtClean="0"/>
              <a:pPr/>
              <a:t>11/9/09</a:t>
            </a:fld>
            <a:endParaRPr lang="en-US"/>
          </a:p>
        </p:txBody>
      </p:sp>
      <p:sp>
        <p:nvSpPr>
          <p:cNvPr id="5" name="Footer Placeholder 4"/>
          <p:cNvSpPr>
            <a:spLocks noGrp="1"/>
          </p:cNvSpPr>
          <p:nvPr>
            <p:ph type="ftr" sz="quarter" idx="11"/>
          </p:nvPr>
        </p:nvSpPr>
        <p:spPr>
          <a:xfrm>
            <a:off x="1295400" y="6221506"/>
            <a:ext cx="2743200" cy="365125"/>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5" y="3765177"/>
            <a:ext cx="7272338" cy="1098176"/>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89025" y="4867836"/>
            <a:ext cx="7272338" cy="1264022"/>
          </a:xfrm>
        </p:spPr>
        <p:txBody>
          <a:bodyPr vert="horz" lIns="91440" tIns="45720" rIns="91440" bIns="45720" rtlCol="0">
            <a:normAutofit/>
          </a:bodyPr>
          <a:lstStyle>
            <a:lvl1pPr marL="0" indent="0" algn="ctr">
              <a:spcBef>
                <a:spcPts val="3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7052C05C-D3F4-BB4E-B50B-69F1C7C9868F}" type="datetimeFigureOut">
              <a:rPr lang="en-US" smtClean="0"/>
              <a:pPr/>
              <a:t>11/9/09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052C05C-D3F4-BB4E-B50B-69F1C7C9868F}" type="datetimeFigureOut">
              <a:rPr lang="en-US" smtClean="0"/>
              <a:pPr/>
              <a:t>11/9/09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16588" y="609600"/>
            <a:ext cx="15240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052C05C-D3F4-BB4E-B50B-69F1C7C9868F}" type="datetimeFigureOut">
              <a:rPr lang="en-US" smtClean="0"/>
              <a:pPr/>
              <a:t>11/9/09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052C05C-D3F4-BB4E-B50B-69F1C7C9868F}" type="datetimeFigureOut">
              <a:rPr lang="en-US" smtClean="0"/>
              <a:pPr/>
              <a:t>11/9/09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371600" y="1792224"/>
            <a:ext cx="7086600" cy="1847088"/>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52C05C-D3F4-BB4E-B50B-69F1C7C9868F}" type="datetimeFigureOut">
              <a:rPr lang="en-US" smtClean="0"/>
              <a:pPr/>
              <a:t>11/9/09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p>
            <a:r>
              <a:rPr lang="en-US"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052C05C-D3F4-BB4E-B50B-69F1C7C9868F}" type="datetimeFigureOut">
              <a:rPr lang="en-US" smtClean="0"/>
              <a:pPr/>
              <a:t>11/9/09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0" name="Picture 9"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2363"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052C05C-D3F4-BB4E-B50B-69F1C7C9868F}" type="datetimeFigureOut">
              <a:rPr lang="en-US" smtClean="0"/>
              <a:pPr/>
              <a:t>11/9/09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52C05C-D3F4-BB4E-B50B-69F1C7C9868F}" type="datetimeFigureOut">
              <a:rPr lang="en-US" smtClean="0"/>
              <a:pPr/>
              <a:t>11/9/09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Interior-Overlay.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7052C05C-D3F4-BB4E-B50B-69F1C7C9868F}" type="datetimeFigureOut">
              <a:rPr lang="en-US" smtClean="0"/>
              <a:pPr/>
              <a:t>11/9/09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US"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52C05C-D3F4-BB4E-B50B-69F1C7C9868F}" type="datetimeFigureOut">
              <a:rPr lang="en-US" smtClean="0"/>
              <a:pPr/>
              <a:t>11/9/09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932363" y="739588"/>
            <a:ext cx="3429000" cy="1290380"/>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32363" y="2057400"/>
            <a:ext cx="3429000" cy="3657600"/>
          </a:xfrm>
        </p:spPr>
        <p:txBody>
          <a:bodyPr vert="horz" lIns="91440" tIns="45720" rIns="91440" bIns="45720" rtlCol="0">
            <a:normAutofit/>
          </a:bodyPr>
          <a:lstStyle>
            <a:lvl1pPr marL="0" indent="0" algn="ctr">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7052C05C-D3F4-BB4E-B50B-69F1C7C9868F}" type="datetimeFigureOut">
              <a:rPr lang="en-US" smtClean="0"/>
              <a:pPr/>
              <a:t>11/9/09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56D4E0-D0FC-E04C-864F-904E700CC74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89024" y="274637"/>
            <a:ext cx="7272339" cy="1339009"/>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1089024" y="1801906"/>
            <a:ext cx="7272339" cy="432425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302187" y="6356350"/>
            <a:ext cx="2429435"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fld id="{7052C05C-D3F4-BB4E-B50B-69F1C7C9868F}" type="datetimeFigureOut">
              <a:rPr lang="en-US" smtClean="0"/>
              <a:pPr/>
              <a:t>11/9/09</a:t>
            </a:fld>
            <a:endParaRPr lang="en-US"/>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a:defRPr sz="12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420393" y="6356350"/>
            <a:ext cx="6096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756D4E0-D0FC-E04C-864F-904E700CC74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Lst>
  <p:txStyles>
    <p:titleStyle>
      <a:lvl1pPr algn="ctr" defTabSz="914400" rtl="0" eaLnBrk="1" latinLnBrk="0" hangingPunct="1">
        <a:lnSpc>
          <a:spcPts val="5200"/>
        </a:lnSpc>
        <a:spcBef>
          <a:spcPct val="0"/>
        </a:spcBef>
        <a:buNone/>
        <a:defRPr sz="4800" b="1" kern="1200">
          <a:solidFill>
            <a:schemeClr val="tx1">
              <a:lumMod val="75000"/>
              <a:lumOff val="25000"/>
            </a:schemeClr>
          </a:solidFill>
          <a:latin typeface="+mj-lt"/>
          <a:ea typeface="+mj-ea"/>
          <a:cs typeface="+mj-cs"/>
        </a:defRPr>
      </a:lvl1pPr>
    </p:titleStyle>
    <p:bodyStyle>
      <a:lvl1pPr marL="282575" indent="-282575" algn="l" defTabSz="914400" rtl="0" eaLnBrk="1" latinLnBrk="0" hangingPunct="1">
        <a:spcBef>
          <a:spcPts val="2000"/>
        </a:spcBef>
        <a:buFont typeface="Wingdings" pitchFamily="2" charset="2"/>
        <a:buChar char=""/>
        <a:defRPr sz="2400" kern="1200">
          <a:solidFill>
            <a:schemeClr val="tx1">
              <a:lumMod val="75000"/>
              <a:lumOff val="25000"/>
            </a:schemeClr>
          </a:solidFill>
          <a:latin typeface="+mn-lt"/>
          <a:ea typeface="+mn-ea"/>
          <a:cs typeface="+mn-cs"/>
        </a:defRPr>
      </a:lvl1pPr>
      <a:lvl2pPr marL="577850" indent="-295275" algn="l" defTabSz="914400" rtl="0" eaLnBrk="1" latinLnBrk="0" hangingPunct="1">
        <a:spcBef>
          <a:spcPts val="600"/>
        </a:spcBef>
        <a:buFont typeface="Wingdings" pitchFamily="2" charset="2"/>
        <a:buChar char=""/>
        <a:defRPr sz="2200" kern="1200">
          <a:solidFill>
            <a:schemeClr val="tx1">
              <a:lumMod val="75000"/>
              <a:lumOff val="25000"/>
            </a:schemeClr>
          </a:solidFill>
          <a:latin typeface="+mn-lt"/>
          <a:ea typeface="+mn-ea"/>
          <a:cs typeface="+mn-cs"/>
        </a:defRPr>
      </a:lvl2pPr>
      <a:lvl3pPr marL="860425" indent="-282575" algn="l" defTabSz="914400" rtl="0" eaLnBrk="1" latinLnBrk="0" hangingPunct="1">
        <a:spcBef>
          <a:spcPts val="600"/>
        </a:spcBef>
        <a:buFont typeface="Wingdings" pitchFamily="2" charset="2"/>
        <a:buChar char=""/>
        <a:defRPr sz="2000" kern="1200">
          <a:solidFill>
            <a:schemeClr val="tx1">
              <a:lumMod val="75000"/>
              <a:lumOff val="25000"/>
            </a:schemeClr>
          </a:solidFill>
          <a:latin typeface="+mn-lt"/>
          <a:ea typeface="+mn-ea"/>
          <a:cs typeface="+mn-cs"/>
        </a:defRPr>
      </a:lvl3pPr>
      <a:lvl4pPr marL="1143000"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4pPr>
      <a:lvl5pPr marL="1425575"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Determining Importance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from fiction</a:t>
            </a:r>
            <a:endParaRPr lang="en-US" dirty="0"/>
          </a:p>
        </p:txBody>
      </p:sp>
      <p:sp>
        <p:nvSpPr>
          <p:cNvPr id="5" name="Content Placeholder 4"/>
          <p:cNvSpPr>
            <a:spLocks noGrp="1"/>
          </p:cNvSpPr>
          <p:nvPr>
            <p:ph sz="half" idx="1"/>
          </p:nvPr>
        </p:nvSpPr>
        <p:spPr>
          <a:xfrm>
            <a:off x="609600" y="1816100"/>
            <a:ext cx="4322763" cy="4310063"/>
          </a:xfrm>
        </p:spPr>
        <p:txBody>
          <a:bodyPr>
            <a:normAutofit/>
          </a:bodyPr>
          <a:lstStyle/>
          <a:p>
            <a:pPr>
              <a:buNone/>
            </a:pPr>
            <a:r>
              <a:rPr lang="en-US" sz="3200" dirty="0" smtClean="0"/>
              <a:t>“Sacrifice is a part of life. It’s supposed to be. It’s not something to regret. It’s something to aspire to.”</a:t>
            </a:r>
            <a:endParaRPr lang="en-US" sz="3200" dirty="0"/>
          </a:p>
        </p:txBody>
      </p:sp>
      <p:sp>
        <p:nvSpPr>
          <p:cNvPr id="6" name="Content Placeholder 5"/>
          <p:cNvSpPr>
            <a:spLocks noGrp="1"/>
          </p:cNvSpPr>
          <p:nvPr>
            <p:ph sz="half" idx="2"/>
          </p:nvPr>
        </p:nvSpPr>
        <p:spPr/>
        <p:txBody>
          <a:bodyPr>
            <a:normAutofit/>
          </a:bodyPr>
          <a:lstStyle/>
          <a:p>
            <a:r>
              <a:rPr lang="en-US" sz="3200" dirty="0" smtClean="0"/>
              <a:t>Explanation or justification of importance or why important</a:t>
            </a:r>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sz="half" idx="1"/>
          </p:nvPr>
        </p:nvSpPr>
        <p:spPr>
          <a:xfrm>
            <a:off x="685800" y="1613646"/>
            <a:ext cx="4246563" cy="4787154"/>
          </a:xfrm>
        </p:spPr>
        <p:txBody>
          <a:bodyPr>
            <a:noAutofit/>
          </a:bodyPr>
          <a:lstStyle/>
          <a:p>
            <a:pPr>
              <a:buNone/>
            </a:pPr>
            <a:r>
              <a:rPr lang="en-US" sz="2400" dirty="0" smtClean="0"/>
              <a:t>“All parents damage their children. It cannot be helped. Youth, like pristine glass, absorbs the parts of its handlers. Some parents smudge, others crack, and a few shatter childhood completely into jagged little pieces beyond repair.” </a:t>
            </a:r>
            <a:endParaRPr lang="en-US" sz="2400" dirty="0"/>
          </a:p>
        </p:txBody>
      </p:sp>
      <p:sp>
        <p:nvSpPr>
          <p:cNvPr id="4" name="Content Placeholder 3"/>
          <p:cNvSpPr>
            <a:spLocks noGrp="1"/>
          </p:cNvSpPr>
          <p:nvPr>
            <p:ph sz="half" idx="2"/>
          </p:nvPr>
        </p:nvSpPr>
        <p:spPr>
          <a:xfrm>
            <a:off x="4932362" y="1613646"/>
            <a:ext cx="3983037" cy="4512517"/>
          </a:xfrm>
        </p:spPr>
        <p:txBody>
          <a:bodyPr>
            <a:noAutofit/>
          </a:bodyPr>
          <a:lstStyle/>
          <a:p>
            <a:r>
              <a:rPr lang="en-US" sz="2400" dirty="0" smtClean="0"/>
              <a:t>Evaluation: </a:t>
            </a:r>
          </a:p>
          <a:p>
            <a:r>
              <a:rPr lang="en-US" sz="2400" dirty="0" smtClean="0"/>
              <a:t>This is probably true to some extent… some negative attributes are undoubtedly cast upon our children. However, this quote does not account for the immeasurable amount of good that parents bestow upon their children. </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5 most important objects you own?</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5 most important objects in the school?</a:t>
            </a:r>
            <a:endParaRPr lang="en-US" dirty="0"/>
          </a:p>
        </p:txBody>
      </p:sp>
      <p:sp>
        <p:nvSpPr>
          <p:cNvPr id="4" name="Title 1"/>
          <p:cNvSpPr txBox="1">
            <a:spLocks/>
          </p:cNvSpPr>
          <p:nvPr/>
        </p:nvSpPr>
        <p:spPr>
          <a:xfrm>
            <a:off x="609600" y="2667000"/>
            <a:ext cx="8229600" cy="1143000"/>
          </a:xfrm>
          <a:prstGeom prst="rect">
            <a:avLst/>
          </a:prstGeom>
        </p:spPr>
        <p:txBody>
          <a:bodyPr vert="horz" lIns="91440" tIns="45720" rIns="91440" bIns="45720" rtlCol="0" anchor="ctr">
            <a:normAutofit fontScale="90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What are the 5 most important objects in the world?</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Determining importance when reading</a:t>
            </a:r>
            <a:endParaRPr lang="en-US" dirty="0"/>
          </a:p>
        </p:txBody>
      </p:sp>
      <p:sp>
        <p:nvSpPr>
          <p:cNvPr id="3" name="Content Placeholder 2"/>
          <p:cNvSpPr>
            <a:spLocks noGrp="1"/>
          </p:cNvSpPr>
          <p:nvPr>
            <p:ph idx="1"/>
          </p:nvPr>
        </p:nvSpPr>
        <p:spPr/>
        <p:txBody>
          <a:bodyPr/>
          <a:lstStyle/>
          <a:p>
            <a:r>
              <a:rPr lang="en-US" dirty="0" smtClean="0"/>
              <a:t>Purpose for reading</a:t>
            </a:r>
          </a:p>
          <a:p>
            <a:r>
              <a:rPr lang="en-US" dirty="0" smtClean="0"/>
              <a:t>Background knowledge (schema)</a:t>
            </a:r>
          </a:p>
          <a:p>
            <a:r>
              <a:rPr lang="en-US" dirty="0" smtClean="0"/>
              <a:t>Determine what is important</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Keys</a:t>
            </a:r>
            <a:endParaRPr lang="en-US" dirty="0"/>
          </a:p>
        </p:txBody>
      </p:sp>
      <p:sp>
        <p:nvSpPr>
          <p:cNvPr id="3" name="Content Placeholder 2"/>
          <p:cNvSpPr>
            <a:spLocks noGrp="1"/>
          </p:cNvSpPr>
          <p:nvPr>
            <p:ph idx="1"/>
          </p:nvPr>
        </p:nvSpPr>
        <p:spPr/>
        <p:txBody>
          <a:bodyPr/>
          <a:lstStyle/>
          <a:p>
            <a:r>
              <a:rPr lang="en-US" dirty="0" smtClean="0"/>
              <a:t>What is the author trying to say?</a:t>
            </a:r>
          </a:p>
          <a:p>
            <a:r>
              <a:rPr lang="en-US" dirty="0" smtClean="0"/>
              <a:t>What is your purpose?</a:t>
            </a:r>
          </a:p>
          <a:p>
            <a:r>
              <a:rPr lang="en-US" dirty="0" smtClean="0"/>
              <a:t>Distinguish between what is important what is unimportant.</a:t>
            </a:r>
          </a:p>
          <a:p>
            <a:r>
              <a:rPr lang="en-US" dirty="0" smtClean="0"/>
              <a:t>Distinguish between what is important and what is interesting.</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the importance</a:t>
            </a:r>
            <a:endParaRPr lang="en-US" dirty="0"/>
          </a:p>
        </p:txBody>
      </p:sp>
      <p:sp>
        <p:nvSpPr>
          <p:cNvPr id="4" name="Content Placeholder 3"/>
          <p:cNvSpPr>
            <a:spLocks noGrp="1"/>
          </p:cNvSpPr>
          <p:nvPr>
            <p:ph sz="half" idx="1"/>
          </p:nvPr>
        </p:nvSpPr>
        <p:spPr/>
        <p:txBody>
          <a:bodyPr/>
          <a:lstStyle/>
          <a:p>
            <a:r>
              <a:rPr lang="en-US" dirty="0" smtClean="0"/>
              <a:t>Column 1	</a:t>
            </a:r>
          </a:p>
          <a:p>
            <a:pPr>
              <a:buNone/>
            </a:pPr>
            <a:r>
              <a:rPr lang="en-US" dirty="0" smtClean="0"/>
              <a:t>Important information</a:t>
            </a:r>
            <a:endParaRPr lang="en-US" dirty="0"/>
          </a:p>
        </p:txBody>
      </p:sp>
      <p:sp>
        <p:nvSpPr>
          <p:cNvPr id="5" name="Content Placeholder 4"/>
          <p:cNvSpPr>
            <a:spLocks noGrp="1"/>
          </p:cNvSpPr>
          <p:nvPr>
            <p:ph sz="half" idx="2"/>
          </p:nvPr>
        </p:nvSpPr>
        <p:spPr/>
        <p:txBody>
          <a:bodyPr/>
          <a:lstStyle/>
          <a:p>
            <a:r>
              <a:rPr lang="en-US" dirty="0" smtClean="0"/>
              <a:t>Column 2</a:t>
            </a:r>
          </a:p>
          <a:p>
            <a:pPr>
              <a:buNone/>
            </a:pPr>
            <a:r>
              <a:rPr lang="en-US" dirty="0" smtClean="0"/>
              <a:t>Explain why it is important/ defend your stance of why it is important.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Determining importance in fiction</a:t>
            </a:r>
            <a:endParaRPr lang="en-US" dirty="0"/>
          </a:p>
        </p:txBody>
      </p:sp>
      <p:sp>
        <p:nvSpPr>
          <p:cNvPr id="10" name="Content Placeholder 9"/>
          <p:cNvSpPr>
            <a:spLocks noGrp="1"/>
          </p:cNvSpPr>
          <p:nvPr>
            <p:ph idx="1"/>
          </p:nvPr>
        </p:nvSpPr>
        <p:spPr/>
        <p:txBody>
          <a:bodyPr/>
          <a:lstStyle/>
          <a:p>
            <a:r>
              <a:rPr lang="en-US" dirty="0" smtClean="0"/>
              <a:t>Main events and details in the story.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Determining importance in nonfiction</a:t>
            </a:r>
            <a:endParaRPr lang="en-US" dirty="0"/>
          </a:p>
        </p:txBody>
      </p:sp>
      <p:sp>
        <p:nvSpPr>
          <p:cNvPr id="6" name="Content Placeholder 5"/>
          <p:cNvSpPr>
            <a:spLocks noGrp="1"/>
          </p:cNvSpPr>
          <p:nvPr>
            <p:ph idx="1"/>
          </p:nvPr>
        </p:nvSpPr>
        <p:spPr/>
        <p:txBody>
          <a:bodyPr/>
          <a:lstStyle/>
          <a:p>
            <a:r>
              <a:rPr lang="en-US" dirty="0" smtClean="0"/>
              <a:t>Main ideas</a:t>
            </a:r>
          </a:p>
          <a:p>
            <a:r>
              <a:rPr lang="en-US" dirty="0" smtClean="0"/>
              <a:t>Ideas that support your purpose (report, opinion, argument).</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tested over the main idea:	</a:t>
            </a:r>
            <a:endParaRPr lang="en-US" dirty="0"/>
          </a:p>
        </p:txBody>
      </p:sp>
      <p:sp>
        <p:nvSpPr>
          <p:cNvPr id="3" name="Content Placeholder 2"/>
          <p:cNvSpPr>
            <a:spLocks noGrp="1"/>
          </p:cNvSpPr>
          <p:nvPr>
            <p:ph idx="1"/>
          </p:nvPr>
        </p:nvSpPr>
        <p:spPr/>
        <p:txBody>
          <a:bodyPr/>
          <a:lstStyle/>
          <a:p>
            <a:r>
              <a:rPr lang="en-US" dirty="0" smtClean="0"/>
              <a:t>Read the entire paragraph/passage</a:t>
            </a:r>
          </a:p>
          <a:p>
            <a:r>
              <a:rPr lang="en-US" dirty="0" smtClean="0"/>
              <a:t>Ask: What is the paragraph about?</a:t>
            </a:r>
          </a:p>
          <a:p>
            <a:r>
              <a:rPr lang="en-US" dirty="0" smtClean="0"/>
              <a:t>See if your main idea/important details support the title of the selection.</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image" Target="../media/image1.jpeg"/></Relationships>
</file>

<file path=ppt/theme/theme1.xml><?xml version="1.0" encoding="utf-8"?>
<a:theme xmlns:a="http://schemas.openxmlformats.org/drawingml/2006/main" name="Tradition">
  <a:themeElements>
    <a:clrScheme name="Tradition">
      <a:dk1>
        <a:srgbClr val="FFFFFF"/>
      </a:dk1>
      <a:lt1>
        <a:srgbClr val="000000"/>
      </a:lt1>
      <a:dk2>
        <a:srgbClr val="D28E11"/>
      </a:dk2>
      <a:lt2>
        <a:srgbClr val="F2E2AB"/>
      </a:lt2>
      <a:accent1>
        <a:srgbClr val="6B4A0B"/>
      </a:accent1>
      <a:accent2>
        <a:srgbClr val="790A14"/>
      </a:accent2>
      <a:accent3>
        <a:srgbClr val="908342"/>
      </a:accent3>
      <a:accent4>
        <a:srgbClr val="423E5C"/>
      </a:accent4>
      <a:accent5>
        <a:srgbClr val="641345"/>
      </a:accent5>
      <a:accent6>
        <a:srgbClr val="748A2F"/>
      </a:accent6>
      <a:hlink>
        <a:srgbClr val="DD7E0E"/>
      </a:hlink>
      <a:folHlink>
        <a:srgbClr val="7F6F6F"/>
      </a:folHlink>
    </a:clrScheme>
    <a:fontScheme name="Tradition">
      <a:majorFont>
        <a:latin typeface="Candara"/>
        <a:ea typeface=""/>
        <a:cs typeface=""/>
        <a:font script="Jpan" typeface="メイリオ"/>
      </a:majorFont>
      <a:minorFont>
        <a:latin typeface="Candara"/>
        <a:ea typeface=""/>
        <a:cs typeface=""/>
        <a:font script="Jpan" typeface="メイリオ"/>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174</TotalTime>
  <Words>302</Words>
  <Application>Microsoft Macintosh PowerPoint</Application>
  <PresentationFormat>On-screen Show (4:3)</PresentationFormat>
  <Paragraphs>34</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Tradition</vt:lpstr>
      <vt:lpstr>Determining Importance</vt:lpstr>
      <vt:lpstr>What are the 5 most important objects you own?</vt:lpstr>
      <vt:lpstr>What are the 5 most important objects in the school?</vt:lpstr>
      <vt:lpstr>Determining importance when reading</vt:lpstr>
      <vt:lpstr>Keys</vt:lpstr>
      <vt:lpstr>Determine the importance</vt:lpstr>
      <vt:lpstr>Determining importance in fiction</vt:lpstr>
      <vt:lpstr>Determining importance in nonfiction</vt:lpstr>
      <vt:lpstr>When tested over the main idea: </vt:lpstr>
      <vt:lpstr>Example from fiction</vt:lpstr>
      <vt:lpstr>Example #2</vt:lpstr>
    </vt:vector>
  </TitlesOfParts>
  <Company>Van Meter 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Determining Importance</dc:title>
  <dc:creator>Shawn Hyer</dc:creator>
  <cp:lastModifiedBy>Shawn Hyer</cp:lastModifiedBy>
  <cp:revision>4</cp:revision>
  <dcterms:created xsi:type="dcterms:W3CDTF">2009-11-09T13:38:29Z</dcterms:created>
  <dcterms:modified xsi:type="dcterms:W3CDTF">2009-11-09T13:44:59Z</dcterms:modified>
</cp:coreProperties>
</file>